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T Ramillas Bold" charset="1" panose="020E0000080000020004"/>
      <p:regular r:id="rId21"/>
    </p:embeddedFont>
    <p:embeddedFont>
      <p:font typeface="TT Ramillas" charset="1" panose="020E0000080000020004"/>
      <p:regular r:id="rId22"/>
    </p:embeddedFont>
    <p:embeddedFont>
      <p:font typeface="Helvetica World" charset="1" panose="020B0500040000020004"/>
      <p:regular r:id="rId23"/>
    </p:embeddedFont>
    <p:embeddedFont>
      <p:font typeface="TT Interphases" charset="1" panose="02000503020000020004"/>
      <p:regular r:id="rId24"/>
    </p:embeddedFont>
    <p:embeddedFont>
      <p:font typeface="Times New Roman Bold" charset="1" panose="02020803070505020304"/>
      <p:regular r:id="rId25"/>
    </p:embeddedFont>
    <p:embeddedFont>
      <p:font typeface="TT Interphases Bold" charset="1" panose="02000803060000020004"/>
      <p:regular r:id="rId26"/>
    </p:embeddedFont>
    <p:embeddedFont>
      <p:font typeface="Cabin" charset="1" panose="00000500000000000000"/>
      <p:regular r:id="rId27"/>
    </p:embeddedFont>
    <p:embeddedFont>
      <p:font typeface="Cabin Bold" charset="1" panose="00000800000000000000"/>
      <p:regular r:id="rId28"/>
    </p:embeddedFont>
    <p:embeddedFont>
      <p:font typeface="Asap" charset="1" panose="020F0504030202060203"/>
      <p:regular r:id="rId29"/>
    </p:embeddedFont>
    <p:embeddedFont>
      <p:font typeface="Open Sauce" charset="1" panose="00000500000000000000"/>
      <p:regular r:id="rId30"/>
    </p:embeddedFont>
    <p:embeddedFont>
      <p:font typeface="Asap Bold" charset="1" panose="020F0804030202060203"/>
      <p:regular r:id="rId31"/>
    </p:embeddedFont>
    <p:embeddedFont>
      <p:font typeface="Sigmar One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9.jpeg" Type="http://schemas.openxmlformats.org/officeDocument/2006/relationships/image"/><Relationship Id="rId9" Target="../media/image3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25900" y="666750"/>
            <a:ext cx="895350" cy="895350"/>
            <a:chOff x="0" y="0"/>
            <a:chExt cx="1193800" cy="1193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429875" y="9620250"/>
            <a:ext cx="7191375" cy="0"/>
          </a:xfrm>
          <a:prstGeom prst="line">
            <a:avLst/>
          </a:prstGeom>
          <a:ln cap="flat" w="19050">
            <a:solidFill>
              <a:srgbClr val="A9BDD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0"/>
            <a:ext cx="9296400" cy="10287000"/>
            <a:chOff x="0" y="0"/>
            <a:chExt cx="1440256" cy="1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02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40256">
                  <a:moveTo>
                    <a:pt x="0" y="0"/>
                  </a:moveTo>
                  <a:lnTo>
                    <a:pt x="1440256" y="0"/>
                  </a:lnTo>
                  <a:lnTo>
                    <a:pt x="14402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0" t="-66" r="0" b="-6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532913" y="742950"/>
            <a:ext cx="8088337" cy="1041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9"/>
              </a:lnSpc>
            </a:pPr>
            <a:r>
              <a:rPr lang="en-US" b="true" sz="4109" spc="-82">
                <a:solidFill>
                  <a:srgbClr val="F0F4F8"/>
                </a:solidFill>
                <a:latin typeface="TT Ramillas Bold"/>
                <a:ea typeface="TT Ramillas Bold"/>
                <a:cs typeface="TT Ramillas Bold"/>
                <a:sym typeface="TT Ramillas Bold"/>
              </a:rPr>
              <a:t>CINEBOOK</a:t>
            </a:r>
          </a:p>
          <a:p>
            <a:pPr algn="ctr" marL="0" indent="0" lvl="0">
              <a:lnSpc>
                <a:spcPts val="3981"/>
              </a:lnSpc>
            </a:pPr>
            <a:r>
              <a:rPr lang="en-US" sz="3981" spc="-79">
                <a:solidFill>
                  <a:srgbClr val="F0F4F8"/>
                </a:solidFill>
                <a:latin typeface="TT Ramillas"/>
                <a:ea typeface="TT Ramillas"/>
                <a:cs typeface="TT Ramillas"/>
                <a:sym typeface="TT Ramillas"/>
              </a:rPr>
              <a:t>Online Movie Ticket Booking System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429875" y="5143410"/>
            <a:ext cx="6886575" cy="3903294"/>
            <a:chOff x="0" y="0"/>
            <a:chExt cx="9182100" cy="520439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90500"/>
              <a:ext cx="9182100" cy="1837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99"/>
                </a:lnSpc>
              </a:pPr>
              <a:r>
                <a:rPr lang="en-US" sz="9999" spc="-199">
                  <a:solidFill>
                    <a:srgbClr val="DBD6A9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TCA Cine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65584"/>
              <a:ext cx="9182100" cy="3038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799" spc="139" u="none">
                  <a:solidFill>
                    <a:srgbClr val="A9BDDB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TRẦN LÊ MINH ANH</a:t>
              </a:r>
            </a:p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799" spc="139" u="none">
                  <a:solidFill>
                    <a:srgbClr val="A9BDDB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ĐINH LÊ HOÀNG CHÂU</a:t>
              </a:r>
            </a:p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799" spc="139" u="none">
                  <a:solidFill>
                    <a:srgbClr val="A9BDDB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TĂNG HUỲNH TUẤN TÚ</a:t>
              </a:r>
            </a:p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799" spc="139" u="none">
                  <a:solidFill>
                    <a:srgbClr val="A9BDDB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INSTRUCROR:LÊ MỘNG THUÝ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8953500"/>
            <a:chOff x="0" y="0"/>
            <a:chExt cx="1289737" cy="1387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387131"/>
            </a:xfrm>
            <a:custGeom>
              <a:avLst/>
              <a:gdLst/>
              <a:ahLst/>
              <a:cxnLst/>
              <a:rect r="r" b="b" t="t" l="l"/>
              <a:pathLst>
                <a:path h="1387131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387131"/>
                  </a:lnTo>
                  <a:lnTo>
                    <a:pt x="0" y="1387131"/>
                  </a:lnTo>
                  <a:close/>
                </a:path>
              </a:pathLst>
            </a:custGeom>
            <a:blipFill>
              <a:blip r:embed="rId2"/>
              <a:stretch>
                <a:fillRect l="0" t="-258" r="0" b="-25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600803" y="5909419"/>
            <a:ext cx="8253489" cy="371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097"/>
              </a:lnSpc>
              <a:spcBef>
                <a:spcPct val="0"/>
              </a:spcBef>
            </a:pPr>
            <a:r>
              <a:rPr lang="en-US" b="true" sz="14097" spc="-281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Booking</a:t>
            </a:r>
            <a:r>
              <a:rPr lang="en-US" b="true" sz="14097" spc="-281" strike="noStrike" u="none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14097" spc="-281" strike="noStrike" u="none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</a:t>
            </a:r>
            <a:r>
              <a:rPr lang="en-US" b="true" sz="14097" spc="-281" strike="noStrike" u="none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</a:t>
            </a:r>
            <a:r>
              <a:rPr lang="en-US" b="true" sz="14097" spc="-281" strike="noStrike" u="none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ocess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3300" y="3851275"/>
            <a:ext cx="2571750" cy="2327729"/>
            <a:chOff x="0" y="0"/>
            <a:chExt cx="3429000" cy="31036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3429000" cy="53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Lo</a:t>
              </a: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gin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146127"/>
              <a:ext cx="3429000" cy="195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Users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log in using their account information to access the system.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895301"/>
              <a:ext cx="3429000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3543300" y="6934200"/>
            <a:ext cx="2571750" cy="1956291"/>
            <a:chOff x="0" y="0"/>
            <a:chExt cx="3429000" cy="260838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3429000" cy="53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Choose Seat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46127"/>
              <a:ext cx="3429000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Users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select their preferred seats in real time.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895301"/>
              <a:ext cx="3429000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296400" y="3851275"/>
            <a:ext cx="2571750" cy="1956291"/>
            <a:chOff x="0" y="0"/>
            <a:chExt cx="3429000" cy="260838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3429000" cy="53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Choose Movie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46127"/>
              <a:ext cx="3429000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Users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select a movie from the available movie list.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8313" y="895301"/>
              <a:ext cx="342068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9296400" y="6934200"/>
            <a:ext cx="2571750" cy="1956291"/>
            <a:chOff x="0" y="0"/>
            <a:chExt cx="3429000" cy="260838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3429000" cy="53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P</a:t>
              </a: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ayment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313" y="1146127"/>
              <a:ext cx="3420687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Users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complete the payment to receive the ticket.</a:t>
              </a:r>
            </a:p>
          </p:txBody>
        </p:sp>
        <p:sp>
          <p:nvSpPr>
            <p:cNvPr name="AutoShape 17" id="17"/>
            <p:cNvSpPr/>
            <p:nvPr/>
          </p:nvSpPr>
          <p:spPr>
            <a:xfrm>
              <a:off x="8313" y="895301"/>
              <a:ext cx="342068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5049500" y="3851275"/>
            <a:ext cx="2571750" cy="2327729"/>
            <a:chOff x="0" y="0"/>
            <a:chExt cx="3429000" cy="310363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3429000" cy="1025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Choose Showtime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641379"/>
              <a:ext cx="3429000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Users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choose a suitable showtime for watching the movie.</a:t>
              </a:r>
            </a:p>
          </p:txBody>
        </p:sp>
        <p:sp>
          <p:nvSpPr>
            <p:cNvPr name="AutoShape 21" id="21"/>
            <p:cNvSpPr/>
            <p:nvPr/>
          </p:nvSpPr>
          <p:spPr>
            <a:xfrm>
              <a:off x="35062" y="1390553"/>
              <a:ext cx="3393938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6419850" y="3851275"/>
            <a:ext cx="2571750" cy="2686050"/>
            <a:chOff x="0" y="0"/>
            <a:chExt cx="621258" cy="64886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2"/>
              <a:stretch>
                <a:fillRect l="0" t="-193" r="0" b="-193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172950" y="3851275"/>
            <a:ext cx="2571750" cy="2686050"/>
            <a:chOff x="0" y="0"/>
            <a:chExt cx="621258" cy="6488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3"/>
              <a:stretch>
                <a:fillRect l="0" t="-193" r="0" b="-193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66750" y="3851275"/>
            <a:ext cx="2571750" cy="2686050"/>
            <a:chOff x="0" y="0"/>
            <a:chExt cx="621258" cy="6488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4"/>
              <a:stretch>
                <a:fillRect l="0" t="-193" r="0" b="-193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66750" y="6934200"/>
            <a:ext cx="2571750" cy="2686050"/>
            <a:chOff x="0" y="0"/>
            <a:chExt cx="621258" cy="64886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5"/>
              <a:stretch>
                <a:fillRect l="0" t="-193" r="0" b="-193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725900" y="777240"/>
            <a:ext cx="895350" cy="895350"/>
            <a:chOff x="0" y="0"/>
            <a:chExt cx="1193800" cy="119380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6419850" y="6934200"/>
            <a:ext cx="2571750" cy="2686050"/>
            <a:chOff x="0" y="0"/>
            <a:chExt cx="621258" cy="64886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8"/>
              <a:stretch>
                <a:fillRect l="0" t="-193" r="0" b="-193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5049500" y="6851314"/>
            <a:ext cx="2598047" cy="2326740"/>
            <a:chOff x="0" y="0"/>
            <a:chExt cx="3464062" cy="3102320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66675"/>
              <a:ext cx="3429000" cy="53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Movie Review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35062" y="1640059"/>
              <a:ext cx="3429000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Users can leave a review after watching the movie.</a:t>
              </a:r>
            </a:p>
          </p:txBody>
        </p:sp>
        <p:sp>
          <p:nvSpPr>
            <p:cNvPr name="AutoShape 40" id="40"/>
            <p:cNvSpPr/>
            <p:nvPr/>
          </p:nvSpPr>
          <p:spPr>
            <a:xfrm>
              <a:off x="35062" y="1145370"/>
              <a:ext cx="3393938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2172950" y="6934200"/>
            <a:ext cx="2571750" cy="2686050"/>
            <a:chOff x="0" y="0"/>
            <a:chExt cx="621258" cy="64886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9"/>
              <a:stretch>
                <a:fillRect l="0" t="-21743" r="0" b="-21743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666750" y="790575"/>
            <a:ext cx="14077950" cy="133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9600" spc="-192">
                <a:solidFill>
                  <a:srgbClr val="A9BDD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</a:t>
            </a:r>
            <a:r>
              <a:rPr lang="en-US" b="true" sz="9600" spc="-192">
                <a:solidFill>
                  <a:srgbClr val="A9BDD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 Booking Process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8953500"/>
            <a:chOff x="0" y="0"/>
            <a:chExt cx="1289737" cy="1387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387131"/>
            </a:xfrm>
            <a:custGeom>
              <a:avLst/>
              <a:gdLst/>
              <a:ahLst/>
              <a:cxnLst/>
              <a:rect r="r" b="b" t="t" l="l"/>
              <a:pathLst>
                <a:path h="1387131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387131"/>
                  </a:lnTo>
                  <a:lnTo>
                    <a:pt x="0" y="1387131"/>
                  </a:lnTo>
                  <a:close/>
                </a:path>
              </a:pathLst>
            </a:custGeom>
            <a:blipFill>
              <a:blip r:embed="rId2"/>
              <a:stretch>
                <a:fillRect l="-44759" t="0" r="-4475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645681" y="6591995"/>
            <a:ext cx="8124586" cy="302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25"/>
              </a:lnSpc>
              <a:spcBef>
                <a:spcPct val="0"/>
              </a:spcBef>
            </a:pPr>
            <a:r>
              <a:rPr lang="en-US" b="true" sz="11425" spc="-228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Managemen</a:t>
            </a:r>
            <a:r>
              <a:rPr lang="en-US" b="true" sz="11425" spc="-228" strike="noStrike" u="none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 Process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3300" y="3851275"/>
            <a:ext cx="2571750" cy="2699168"/>
            <a:chOff x="0" y="0"/>
            <a:chExt cx="3429000" cy="359889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3429000" cy="1025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Account Management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41379"/>
              <a:ext cx="3429000" cy="195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Manage user accounts and assign roles and permissions.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1390553"/>
              <a:ext cx="3429000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3543300" y="6934200"/>
            <a:ext cx="2571750" cy="2699168"/>
            <a:chOff x="0" y="0"/>
            <a:chExt cx="3429000" cy="359889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3429000" cy="1520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Booking &amp; Payment Management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36631"/>
              <a:ext cx="3429000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Ma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nage bookings and track ticket status.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885805"/>
              <a:ext cx="3429000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296400" y="3851275"/>
            <a:ext cx="2876550" cy="2699168"/>
            <a:chOff x="0" y="0"/>
            <a:chExt cx="3835400" cy="359889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3835400" cy="1025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Movie Management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41379"/>
              <a:ext cx="3835400" cy="195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Add, edit, and delete movies (CRUD).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Manage movie categories and genres.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9298" y="1390553"/>
              <a:ext cx="3826102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9296400" y="6851314"/>
            <a:ext cx="2571750" cy="2122062"/>
            <a:chOff x="0" y="0"/>
            <a:chExt cx="3429000" cy="282941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3429000" cy="1025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Revenue Management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313" y="1862407"/>
              <a:ext cx="3420687" cy="967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View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basic revenue and sales reports.</a:t>
              </a:r>
            </a:p>
          </p:txBody>
        </p:sp>
        <p:sp>
          <p:nvSpPr>
            <p:cNvPr name="AutoShape 17" id="17"/>
            <p:cNvSpPr/>
            <p:nvPr/>
          </p:nvSpPr>
          <p:spPr>
            <a:xfrm>
              <a:off x="8313" y="1501067"/>
              <a:ext cx="342068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5049500" y="3851275"/>
            <a:ext cx="2571750" cy="2699168"/>
            <a:chOff x="0" y="0"/>
            <a:chExt cx="3429000" cy="359889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3429000" cy="1025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Showtime Management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641379"/>
              <a:ext cx="3360792" cy="195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Ma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nage screening rooms, screen types, seats, and showtimes.</a:t>
              </a:r>
            </a:p>
          </p:txBody>
        </p:sp>
        <p:sp>
          <p:nvSpPr>
            <p:cNvPr name="AutoShape 21" id="21"/>
            <p:cNvSpPr/>
            <p:nvPr/>
          </p:nvSpPr>
          <p:spPr>
            <a:xfrm>
              <a:off x="34365" y="1390553"/>
              <a:ext cx="332642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666750" y="819150"/>
            <a:ext cx="14868443" cy="263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 spc="-199">
                <a:solidFill>
                  <a:srgbClr val="A9BDD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Admin Management F</a:t>
            </a:r>
            <a:r>
              <a:rPr lang="en-US" b="true" sz="9999" spc="-199">
                <a:solidFill>
                  <a:srgbClr val="A9BDD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unctions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419850" y="3851275"/>
            <a:ext cx="2571750" cy="2686050"/>
            <a:chOff x="0" y="0"/>
            <a:chExt cx="621258" cy="6488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2"/>
              <a:stretch>
                <a:fillRect l="0" t="-193" r="0" b="-193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172950" y="3851275"/>
            <a:ext cx="2571750" cy="2686050"/>
            <a:chOff x="0" y="0"/>
            <a:chExt cx="621258" cy="6488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3"/>
              <a:stretch>
                <a:fillRect l="0" t="-193" r="0" b="-193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666750" y="3851275"/>
            <a:ext cx="2571750" cy="2686050"/>
            <a:chOff x="0" y="0"/>
            <a:chExt cx="621258" cy="6488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4"/>
              <a:stretch>
                <a:fillRect l="0" t="-193" r="0" b="-193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666750" y="6934200"/>
            <a:ext cx="2571750" cy="2686050"/>
            <a:chOff x="0" y="0"/>
            <a:chExt cx="621258" cy="64886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5"/>
              <a:stretch>
                <a:fillRect l="0" t="-193" r="0" b="-193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6725900" y="777240"/>
            <a:ext cx="895350" cy="895350"/>
            <a:chOff x="0" y="0"/>
            <a:chExt cx="1193800" cy="119380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6419850" y="6934200"/>
            <a:ext cx="2571750" cy="2686050"/>
            <a:chOff x="0" y="0"/>
            <a:chExt cx="621258" cy="64886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8"/>
              <a:stretch>
                <a:fillRect l="0" t="-193" r="0" b="-193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BD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4386" y="-1797513"/>
            <a:ext cx="10824027" cy="6238575"/>
          </a:xfrm>
          <a:custGeom>
            <a:avLst/>
            <a:gdLst/>
            <a:ahLst/>
            <a:cxnLst/>
            <a:rect r="r" b="b" t="t" l="l"/>
            <a:pathLst>
              <a:path h="6238575" w="10824027">
                <a:moveTo>
                  <a:pt x="0" y="0"/>
                </a:moveTo>
                <a:lnTo>
                  <a:pt x="10824026" y="0"/>
                </a:lnTo>
                <a:lnTo>
                  <a:pt x="10824026" y="6238575"/>
                </a:lnTo>
                <a:lnTo>
                  <a:pt x="0" y="623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59556" y="5410036"/>
            <a:ext cx="6256889" cy="5710833"/>
          </a:xfrm>
          <a:custGeom>
            <a:avLst/>
            <a:gdLst/>
            <a:ahLst/>
            <a:cxnLst/>
            <a:rect r="r" b="b" t="t" l="l"/>
            <a:pathLst>
              <a:path h="5710833" w="6256889">
                <a:moveTo>
                  <a:pt x="0" y="0"/>
                </a:moveTo>
                <a:lnTo>
                  <a:pt x="6256888" y="0"/>
                </a:lnTo>
                <a:lnTo>
                  <a:pt x="6256888" y="5710833"/>
                </a:lnTo>
                <a:lnTo>
                  <a:pt x="0" y="5710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54123" y="7956815"/>
            <a:ext cx="2905177" cy="3164054"/>
          </a:xfrm>
          <a:custGeom>
            <a:avLst/>
            <a:gdLst/>
            <a:ahLst/>
            <a:cxnLst/>
            <a:rect r="r" b="b" t="t" l="l"/>
            <a:pathLst>
              <a:path h="3164054" w="2905177">
                <a:moveTo>
                  <a:pt x="0" y="0"/>
                </a:moveTo>
                <a:lnTo>
                  <a:pt x="2905177" y="0"/>
                </a:lnTo>
                <a:lnTo>
                  <a:pt x="2905177" y="3164054"/>
                </a:lnTo>
                <a:lnTo>
                  <a:pt x="0" y="3164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41203" y="3066506"/>
          <a:ext cx="17493599" cy="6823625"/>
        </p:xfrm>
        <a:graphic>
          <a:graphicData uri="http://schemas.openxmlformats.org/drawingml/2006/table">
            <a:tbl>
              <a:tblPr/>
              <a:tblGrid>
                <a:gridCol w="3267241"/>
                <a:gridCol w="11561045"/>
                <a:gridCol w="2665313"/>
              </a:tblGrid>
              <a:tr h="664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91919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Name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true">
                          <a:solidFill>
                            <a:srgbClr val="191919"/>
                          </a:solidFill>
                          <a:latin typeface="Cabin Bold"/>
                          <a:ea typeface="Cabin Bold"/>
                          <a:cs typeface="Cabin Bold"/>
                          <a:sym typeface="Cabin Bold"/>
                        </a:rPr>
                        <a:t>Tasks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191919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% Participation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F5"/>
                    </a:solidFill>
                  </a:tcPr>
                </a:tc>
              </a:tr>
              <a:tr h="20036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191919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TRẦN LÊ </a:t>
                      </a:r>
                      <a:endParaRPr lang="en-US" sz="1100"/>
                    </a:p>
                    <a:p>
                      <a:pPr algn="ctr">
                        <a:lnSpc>
                          <a:spcPts val="5039"/>
                        </a:lnSpc>
                      </a:pPr>
                      <a:r>
                        <a:rPr lang="en-US" sz="3599">
                          <a:solidFill>
                            <a:srgbClr val="191919"/>
                          </a:solidFill>
                          <a:latin typeface="Asap"/>
                          <a:ea typeface="Asap"/>
                          <a:cs typeface="Asap"/>
                          <a:sym typeface="Asap"/>
                        </a:rPr>
                        <a:t>MINH ANH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DATABASE: MOVIE, GENRES, ROOMS, SCREEN, SHOWTIMES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BACK-END &amp; FRONT-END: Seat map, select seat, confirm booking, payment, e-ticket, sent email, homepage, movie list, promotions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Tài liệu: Review 1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100%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284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ĐINH LÊ HOÀNG CHÂU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DATABASE: USER, REVIEW,BOOKING, BOOKING SEATS, SHOWTIME SEAT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BACK-END &amp; FRONT-END: User profile, user booking history, user review, login/out, register, password recovery, sent email.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Tài liệu: Review 2 + Video clip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100%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70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TĂNG HUỲNH TUẤN TÚ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DATABASE: SEATS, SEAT TYPES, SHOWTIMES, SHOWTIME PRICE, PROMOTIONS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BACK-END &amp; FRONT-END: Admin dashboard, quản lý phim, quản lý phòng chiếu, quản lý suất chiếu, quản lý và phân quyền tài khoản</a:t>
                      </a:r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Tài liệu: Review 3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19191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100%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1375161" y="1749396"/>
            <a:ext cx="2705950" cy="56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191919"/>
                </a:solidFill>
                <a:latin typeface="Cabin Bold"/>
                <a:ea typeface="Cabin Bold"/>
                <a:cs typeface="Cabin Bold"/>
                <a:sym typeface="Cabin Bold"/>
              </a:rPr>
              <a:t>Group monitor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81112" y="1865003"/>
            <a:ext cx="317818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b="true" sz="2600">
                <a:solidFill>
                  <a:srgbClr val="191919"/>
                </a:solidFill>
                <a:latin typeface="Asap Bold"/>
                <a:ea typeface="Asap Bold"/>
                <a:cs typeface="Asap Bold"/>
                <a:sym typeface="Asap Bold"/>
              </a:rPr>
              <a:t>Trần Lê Minh Anh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065" y="1612272"/>
            <a:ext cx="840593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949" b="true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Task Assignment Table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1337447" y="2535821"/>
            <a:ext cx="5921853" cy="0"/>
          </a:xfrm>
          <a:prstGeom prst="line">
            <a:avLst/>
          </a:prstGeom>
          <a:ln cap="rnd" w="2857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5A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14905" y="1988741"/>
            <a:ext cx="14099468" cy="2838332"/>
            <a:chOff x="0" y="0"/>
            <a:chExt cx="18799291" cy="378444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4300"/>
              <a:ext cx="18799291" cy="2269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58"/>
                </a:lnSpc>
              </a:pPr>
              <a:r>
                <a:rPr lang="en-US" sz="11780">
                  <a:solidFill>
                    <a:srgbClr val="FFFFFF"/>
                  </a:solidFill>
                  <a:latin typeface="Sigmar One"/>
                  <a:ea typeface="Sigmar One"/>
                  <a:cs typeface="Sigmar One"/>
                  <a:sym typeface="Sigmar One"/>
                </a:rPr>
                <a:t>THANK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18698"/>
              <a:ext cx="18799291" cy="765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4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0" y="7867652"/>
            <a:ext cx="18288000" cy="2419348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3484131" y="5143500"/>
            <a:ext cx="4319856" cy="4114800"/>
          </a:xfrm>
          <a:custGeom>
            <a:avLst/>
            <a:gdLst/>
            <a:ahLst/>
            <a:cxnLst/>
            <a:rect r="r" b="b" t="t" l="l"/>
            <a:pathLst>
              <a:path h="4114800" w="4319856">
                <a:moveTo>
                  <a:pt x="0" y="0"/>
                </a:moveTo>
                <a:lnTo>
                  <a:pt x="4319857" y="0"/>
                </a:lnTo>
                <a:lnTo>
                  <a:pt x="43198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17619" y="5143500"/>
            <a:ext cx="4286250" cy="4114800"/>
          </a:xfrm>
          <a:custGeom>
            <a:avLst/>
            <a:gdLst/>
            <a:ahLst/>
            <a:cxnLst/>
            <a:rect r="r" b="b" t="t" l="l"/>
            <a:pathLst>
              <a:path h="4114800" w="4286250">
                <a:moveTo>
                  <a:pt x="0" y="0"/>
                </a:moveTo>
                <a:lnTo>
                  <a:pt x="4286250" y="0"/>
                </a:lnTo>
                <a:lnTo>
                  <a:pt x="42862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39923" y="5143500"/>
            <a:ext cx="3641760" cy="4114800"/>
          </a:xfrm>
          <a:custGeom>
            <a:avLst/>
            <a:gdLst/>
            <a:ahLst/>
            <a:cxnLst/>
            <a:rect r="r" b="b" t="t" l="l"/>
            <a:pathLst>
              <a:path h="4114800" w="3641760">
                <a:moveTo>
                  <a:pt x="0" y="0"/>
                </a:moveTo>
                <a:lnTo>
                  <a:pt x="3641760" y="0"/>
                </a:lnTo>
                <a:lnTo>
                  <a:pt x="36417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897285">
            <a:off x="1166716" y="3472603"/>
            <a:ext cx="2096379" cy="686088"/>
          </a:xfrm>
          <a:custGeom>
            <a:avLst/>
            <a:gdLst/>
            <a:ahLst/>
            <a:cxnLst/>
            <a:rect r="r" b="b" t="t" l="l"/>
            <a:pathLst>
              <a:path h="686088" w="2096379">
                <a:moveTo>
                  <a:pt x="0" y="0"/>
                </a:moveTo>
                <a:lnTo>
                  <a:pt x="2096379" y="0"/>
                </a:lnTo>
                <a:lnTo>
                  <a:pt x="2096379" y="686088"/>
                </a:lnTo>
                <a:lnTo>
                  <a:pt x="0" y="686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14395" y="4618941"/>
            <a:ext cx="524559" cy="524559"/>
          </a:xfrm>
          <a:custGeom>
            <a:avLst/>
            <a:gdLst/>
            <a:ahLst/>
            <a:cxnLst/>
            <a:rect r="r" b="b" t="t" l="l"/>
            <a:pathLst>
              <a:path h="524559" w="524559">
                <a:moveTo>
                  <a:pt x="0" y="0"/>
                </a:moveTo>
                <a:lnTo>
                  <a:pt x="524559" y="0"/>
                </a:lnTo>
                <a:lnTo>
                  <a:pt x="524559" y="524559"/>
                </a:lnTo>
                <a:lnTo>
                  <a:pt x="0" y="5245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2973730">
            <a:off x="16442189" y="1376905"/>
            <a:ext cx="1109664" cy="421672"/>
          </a:xfrm>
          <a:custGeom>
            <a:avLst/>
            <a:gdLst/>
            <a:ahLst/>
            <a:cxnLst/>
            <a:rect r="r" b="b" t="t" l="l"/>
            <a:pathLst>
              <a:path h="421672" w="1109664">
                <a:moveTo>
                  <a:pt x="1109663" y="0"/>
                </a:moveTo>
                <a:lnTo>
                  <a:pt x="0" y="0"/>
                </a:lnTo>
                <a:lnTo>
                  <a:pt x="0" y="421672"/>
                </a:lnTo>
                <a:lnTo>
                  <a:pt x="1109663" y="421672"/>
                </a:lnTo>
                <a:lnTo>
                  <a:pt x="110966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3300" y="4692877"/>
            <a:ext cx="2571750" cy="2327729"/>
            <a:chOff x="0" y="0"/>
            <a:chExt cx="3429000" cy="31036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3429000" cy="53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Conven</a:t>
              </a: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ience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146127"/>
              <a:ext cx="3429000" cy="195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Users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can book tickets easily, without waiting in line at the cinema.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895301"/>
              <a:ext cx="3429000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296400" y="4692877"/>
            <a:ext cx="2571750" cy="2699168"/>
            <a:chOff x="0" y="0"/>
            <a:chExt cx="3429000" cy="359889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3429000" cy="1025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Opt</a:t>
              </a: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imized Management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41379"/>
              <a:ext cx="3429000" cy="195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Reduce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manual errors and manage data in a centralized system.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8313" y="1390553"/>
              <a:ext cx="342068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5049500" y="4692877"/>
            <a:ext cx="2571750" cy="2699168"/>
            <a:chOff x="0" y="0"/>
            <a:chExt cx="3429000" cy="359889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9605" y="66675"/>
              <a:ext cx="3419395" cy="1025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Data</a:t>
              </a: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Management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641379"/>
              <a:ext cx="3429000" cy="195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Data is stored securely and synchronized across the entire system.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9605" y="1390553"/>
              <a:ext cx="3419395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66750" y="4692877"/>
            <a:ext cx="2571750" cy="3581400"/>
            <a:chOff x="0" y="0"/>
            <a:chExt cx="621258" cy="8651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1258" cy="865159"/>
            </a:xfrm>
            <a:custGeom>
              <a:avLst/>
              <a:gdLst/>
              <a:ahLst/>
              <a:cxnLst/>
              <a:rect r="r" b="b" t="t" l="l"/>
              <a:pathLst>
                <a:path h="86515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865159"/>
                  </a:lnTo>
                  <a:lnTo>
                    <a:pt x="0" y="865159"/>
                  </a:lnTo>
                  <a:close/>
                </a:path>
              </a:pathLst>
            </a:custGeom>
            <a:blipFill>
              <a:blip r:embed="rId2"/>
              <a:stretch>
                <a:fillRect l="0" t="-303" r="0" b="-30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419850" y="4692877"/>
            <a:ext cx="2571750" cy="3581400"/>
            <a:chOff x="0" y="0"/>
            <a:chExt cx="621258" cy="8651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1258" cy="865159"/>
            </a:xfrm>
            <a:custGeom>
              <a:avLst/>
              <a:gdLst/>
              <a:ahLst/>
              <a:cxnLst/>
              <a:rect r="r" b="b" t="t" l="l"/>
              <a:pathLst>
                <a:path h="86515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865159"/>
                  </a:lnTo>
                  <a:lnTo>
                    <a:pt x="0" y="865159"/>
                  </a:lnTo>
                  <a:close/>
                </a:path>
              </a:pathLst>
            </a:custGeom>
            <a:blipFill>
              <a:blip r:embed="rId3"/>
              <a:stretch>
                <a:fillRect l="0" t="-303" r="0" b="-303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187012" y="4692877"/>
            <a:ext cx="2571750" cy="3581400"/>
            <a:chOff x="0" y="0"/>
            <a:chExt cx="621258" cy="8651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1258" cy="865159"/>
            </a:xfrm>
            <a:custGeom>
              <a:avLst/>
              <a:gdLst/>
              <a:ahLst/>
              <a:cxnLst/>
              <a:rect r="r" b="b" t="t" l="l"/>
              <a:pathLst>
                <a:path h="86515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865159"/>
                  </a:lnTo>
                  <a:lnTo>
                    <a:pt x="0" y="865159"/>
                  </a:lnTo>
                  <a:close/>
                </a:path>
              </a:pathLst>
            </a:custGeom>
            <a:blipFill>
              <a:blip r:embed="rId4"/>
              <a:stretch>
                <a:fillRect l="0" t="-303" r="0" b="-30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6725900" y="777240"/>
            <a:ext cx="895350" cy="895350"/>
            <a:chOff x="0" y="0"/>
            <a:chExt cx="1193800" cy="11938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66750" y="666750"/>
            <a:ext cx="14077950" cy="2212376"/>
            <a:chOff x="0" y="0"/>
            <a:chExt cx="18770600" cy="294983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152400"/>
              <a:ext cx="18770600" cy="1875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99"/>
                </a:lnSpc>
                <a:spcBef>
                  <a:spcPct val="0"/>
                </a:spcBef>
              </a:pPr>
              <a:r>
                <a:rPr lang="en-US" b="true" sz="9999" spc="-199">
                  <a:solidFill>
                    <a:srgbClr val="A9BDD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Proje</a:t>
              </a:r>
              <a:r>
                <a:rPr lang="en-US" b="true" sz="9999" spc="-199">
                  <a:solidFill>
                    <a:srgbClr val="A9BDDB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ct Objectives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349524"/>
              <a:ext cx="18770600" cy="6003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799" spc="139">
                  <a:solidFill>
                    <a:srgbClr val="A9BDDB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TRA</a:t>
              </a:r>
              <a:r>
                <a:rPr lang="en-US" b="true" sz="2799" spc="139">
                  <a:solidFill>
                    <a:srgbClr val="A9BDDB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NSITION FROM TRADITIONAL OPERATIONS TO ONLINE SYSTEMS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5A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8953500"/>
            <a:chOff x="0" y="0"/>
            <a:chExt cx="1289737" cy="1387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387131"/>
            </a:xfrm>
            <a:custGeom>
              <a:avLst/>
              <a:gdLst/>
              <a:ahLst/>
              <a:cxnLst/>
              <a:rect r="r" b="b" t="t" l="l"/>
              <a:pathLst>
                <a:path h="1387131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387131"/>
                  </a:lnTo>
                  <a:lnTo>
                    <a:pt x="0" y="1387131"/>
                  </a:lnTo>
                  <a:close/>
                </a:path>
              </a:pathLst>
            </a:custGeom>
            <a:blipFill>
              <a:blip r:embed="rId2"/>
              <a:stretch>
                <a:fillRect l="0" t="-258" r="0" b="-25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701240" y="5962767"/>
            <a:ext cx="8232468" cy="3657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832"/>
              </a:lnSpc>
              <a:spcBef>
                <a:spcPct val="0"/>
              </a:spcBef>
            </a:pPr>
            <a:r>
              <a:rPr lang="en-US" b="true" sz="13832" spc="-276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</a:t>
            </a:r>
            <a:r>
              <a:rPr lang="en-US" b="true" sz="13832" spc="-276" strike="noStrike" u="none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</a:t>
            </a:r>
            <a:r>
              <a:rPr lang="en-US" b="true" sz="13832" spc="-276" strike="noStrike" u="none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er</a:t>
            </a:r>
            <a:r>
              <a:rPr lang="en-US" b="true" sz="13832" spc="-276" strike="noStrike" u="none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b="true" sz="13832" spc="-276" strike="noStrike" u="none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Groups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25900" y="777240"/>
            <a:ext cx="895350" cy="895350"/>
            <a:chOff x="0" y="0"/>
            <a:chExt cx="1193800" cy="11938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543300" y="3851275"/>
            <a:ext cx="2571750" cy="1584852"/>
            <a:chOff x="0" y="0"/>
            <a:chExt cx="3429000" cy="211313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3429000" cy="53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Registratio</a:t>
              </a: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46127"/>
              <a:ext cx="3429000" cy="967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ers can create an online account easily.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895301"/>
              <a:ext cx="3429000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3543300" y="6934200"/>
            <a:ext cx="2571750" cy="1956291"/>
            <a:chOff x="0" y="0"/>
            <a:chExt cx="3429000" cy="260838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66675"/>
              <a:ext cx="3429000" cy="53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Movie</a:t>
              </a: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List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46127"/>
              <a:ext cx="3429000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View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and choose favorite movies at any time.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895301"/>
              <a:ext cx="3429000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296400" y="3851275"/>
            <a:ext cx="2571750" cy="1584852"/>
            <a:chOff x="0" y="0"/>
            <a:chExt cx="3429000" cy="211313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66675"/>
              <a:ext cx="3429000" cy="53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Se</a:t>
              </a: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at Selection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46127"/>
              <a:ext cx="3429000" cy="967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ers select available seats in real time.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8313" y="895301"/>
              <a:ext cx="342068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296400" y="6851314"/>
            <a:ext cx="2571750" cy="2493500"/>
            <a:chOff x="0" y="0"/>
            <a:chExt cx="3429000" cy="332466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66675"/>
              <a:ext cx="3429000" cy="1025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Receive</a:t>
              </a: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E-ticket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313" y="1862407"/>
              <a:ext cx="3420687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Get an electronic ticket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immediately after booking.</a:t>
              </a:r>
            </a:p>
          </p:txBody>
        </p:sp>
        <p:sp>
          <p:nvSpPr>
            <p:cNvPr name="AutoShape 22" id="22"/>
            <p:cNvSpPr/>
            <p:nvPr/>
          </p:nvSpPr>
          <p:spPr>
            <a:xfrm>
              <a:off x="8313" y="1501067"/>
              <a:ext cx="342068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6419850" y="3851275"/>
            <a:ext cx="2571750" cy="2686050"/>
            <a:chOff x="0" y="0"/>
            <a:chExt cx="621258" cy="6488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4"/>
              <a:stretch>
                <a:fillRect l="0" t="-193" r="0" b="-193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66750" y="3851275"/>
            <a:ext cx="2571750" cy="2686050"/>
            <a:chOff x="0" y="0"/>
            <a:chExt cx="621258" cy="6488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5"/>
              <a:stretch>
                <a:fillRect l="0" t="-193" r="0" b="-193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666750" y="6934200"/>
            <a:ext cx="2571750" cy="2686050"/>
            <a:chOff x="0" y="0"/>
            <a:chExt cx="621258" cy="6488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6"/>
              <a:stretch>
                <a:fillRect l="0" t="-193" r="0" b="-193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6419850" y="6934200"/>
            <a:ext cx="2571750" cy="2686050"/>
            <a:chOff x="0" y="0"/>
            <a:chExt cx="621258" cy="64886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7"/>
              <a:stretch>
                <a:fillRect l="0" t="-193" r="0" b="-193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460767" y="6934200"/>
            <a:ext cx="2571750" cy="1956291"/>
            <a:chOff x="0" y="0"/>
            <a:chExt cx="3429000" cy="2608387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66675"/>
              <a:ext cx="3429000" cy="530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</a:pP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Promotio</a:t>
              </a:r>
              <a:r>
                <a:rPr lang="en-US" sz="2999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n List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1146127"/>
              <a:ext cx="3429000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Vi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ew cinema promotions anytime, anywhere.</a:t>
              </a:r>
            </a:p>
          </p:txBody>
        </p:sp>
        <p:sp>
          <p:nvSpPr>
            <p:cNvPr name="AutoShape 34" id="34"/>
            <p:cNvSpPr/>
            <p:nvPr/>
          </p:nvSpPr>
          <p:spPr>
            <a:xfrm>
              <a:off x="8313" y="895301"/>
              <a:ext cx="342068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3460767" y="2057400"/>
            <a:ext cx="3030338" cy="4541378"/>
          </a:xfrm>
          <a:custGeom>
            <a:avLst/>
            <a:gdLst/>
            <a:ahLst/>
            <a:cxnLst/>
            <a:rect r="r" b="b" t="t" l="l"/>
            <a:pathLst>
              <a:path h="4541378" w="3030338">
                <a:moveTo>
                  <a:pt x="0" y="0"/>
                </a:moveTo>
                <a:lnTo>
                  <a:pt x="3030337" y="0"/>
                </a:lnTo>
                <a:lnTo>
                  <a:pt x="3030337" y="4541378"/>
                </a:lnTo>
                <a:lnTo>
                  <a:pt x="0" y="45413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666750" y="787400"/>
            <a:ext cx="11201400" cy="2390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9000" spc="-180">
                <a:solidFill>
                  <a:srgbClr val="A9BDD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</a:t>
            </a:r>
            <a:r>
              <a:rPr lang="en-US" b="true" sz="9000" spc="-180">
                <a:solidFill>
                  <a:srgbClr val="A9BDD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ser Group – Customer (User)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77875"/>
            <a:ext cx="11650391" cy="231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0"/>
              </a:lnSpc>
              <a:spcBef>
                <a:spcPct val="0"/>
              </a:spcBef>
            </a:pPr>
            <a:r>
              <a:rPr lang="en-US" b="true" sz="8700" spc="-174">
                <a:solidFill>
                  <a:srgbClr val="A9BDD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</a:t>
            </a:r>
            <a:r>
              <a:rPr lang="en-US" b="true" sz="8700" spc="-174">
                <a:solidFill>
                  <a:srgbClr val="A9BDD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ser Group – Administrator (Admin)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25900" y="777240"/>
            <a:ext cx="895350" cy="895350"/>
            <a:chOff x="0" y="0"/>
            <a:chExt cx="1193800" cy="11938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43300" y="3851275"/>
            <a:ext cx="2571750" cy="2326777"/>
            <a:chOff x="0" y="0"/>
            <a:chExt cx="3429000" cy="310236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7150"/>
              <a:ext cx="3429000" cy="1033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2"/>
                </a:lnSpc>
              </a:pPr>
              <a:r>
                <a:rPr lang="en-US" sz="2962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User</a:t>
              </a:r>
              <a:r>
                <a:rPr lang="en-US" sz="2962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Management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40109"/>
              <a:ext cx="3429000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Ma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nage user accounts and assign roles.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0" y="1389283"/>
              <a:ext cx="3429000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3543300" y="6934200"/>
            <a:ext cx="2571750" cy="2698216"/>
            <a:chOff x="0" y="0"/>
            <a:chExt cx="3429000" cy="359762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57150"/>
              <a:ext cx="3429000" cy="1528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2"/>
                </a:lnSpc>
              </a:pPr>
              <a:r>
                <a:rPr lang="en-US" sz="2962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Screeni</a:t>
              </a:r>
              <a:r>
                <a:rPr lang="en-US" sz="2962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ng Room Management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135361"/>
              <a:ext cx="3429000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Ma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nage showtimes and seating layouts efficiently.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0" y="1884535"/>
              <a:ext cx="3429000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9296400" y="3851275"/>
            <a:ext cx="2927843" cy="2698216"/>
            <a:chOff x="0" y="0"/>
            <a:chExt cx="3903791" cy="359762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57150"/>
              <a:ext cx="3429000" cy="1033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2"/>
                </a:lnSpc>
              </a:pPr>
              <a:r>
                <a:rPr lang="en-US" sz="2962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Movie</a:t>
              </a:r>
              <a:r>
                <a:rPr lang="en-US" sz="2962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 Management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640109"/>
              <a:ext cx="3903791" cy="195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Add,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edit, or delete movies.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Update movie information and genres.</a:t>
              </a:r>
            </a:p>
          </p:txBody>
        </p:sp>
        <p:sp>
          <p:nvSpPr>
            <p:cNvPr name="AutoShape 19" id="19"/>
            <p:cNvSpPr/>
            <p:nvPr/>
          </p:nvSpPr>
          <p:spPr>
            <a:xfrm>
              <a:off x="8313" y="1389283"/>
              <a:ext cx="342068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9296400" y="6934200"/>
            <a:ext cx="2571750" cy="2326777"/>
            <a:chOff x="0" y="0"/>
            <a:chExt cx="3429000" cy="310236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57150"/>
              <a:ext cx="3429000" cy="1033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2"/>
                </a:lnSpc>
              </a:pPr>
              <a:r>
                <a:rPr lang="en-US" sz="2962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B</a:t>
              </a:r>
              <a:r>
                <a:rPr lang="en-US" sz="2962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ooking Management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8313" y="1640109"/>
              <a:ext cx="3420687" cy="1462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Track ticket status and accurate revenue data.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8313" y="1389283"/>
              <a:ext cx="342068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6419850" y="3851275"/>
            <a:ext cx="2571750" cy="2686050"/>
            <a:chOff x="0" y="0"/>
            <a:chExt cx="621258" cy="6488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4"/>
              <a:stretch>
                <a:fillRect l="0" t="-193" r="0" b="-193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66750" y="3851275"/>
            <a:ext cx="2571750" cy="2686050"/>
            <a:chOff x="0" y="0"/>
            <a:chExt cx="621258" cy="6488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5"/>
              <a:stretch>
                <a:fillRect l="0" t="-193" r="0" b="-193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666750" y="6934200"/>
            <a:ext cx="2571750" cy="2686050"/>
            <a:chOff x="0" y="0"/>
            <a:chExt cx="621258" cy="64886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6"/>
              <a:stretch>
                <a:fillRect l="0" t="-193" r="0" b="-193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419850" y="6934200"/>
            <a:ext cx="2571750" cy="2686050"/>
            <a:chOff x="0" y="0"/>
            <a:chExt cx="621258" cy="64886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7"/>
              <a:stretch>
                <a:fillRect l="0" t="-193" r="0" b="-193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5193691" y="6851314"/>
            <a:ext cx="2571750" cy="2121109"/>
            <a:chOff x="0" y="0"/>
            <a:chExt cx="3429000" cy="2828145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57150"/>
              <a:ext cx="3429000" cy="1033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62"/>
                </a:lnSpc>
              </a:pPr>
              <a:r>
                <a:rPr lang="en-US" sz="2962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R</a:t>
              </a:r>
              <a:r>
                <a:rPr lang="en-US" sz="2962" spc="-59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eview Management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8313" y="1861137"/>
              <a:ext cx="3420687" cy="967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Monit</a:t>
              </a: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or and manage customer reviews.</a:t>
              </a:r>
            </a:p>
          </p:txBody>
        </p:sp>
        <p:sp>
          <p:nvSpPr>
            <p:cNvPr name="AutoShape 35" id="35"/>
            <p:cNvSpPr/>
            <p:nvPr/>
          </p:nvSpPr>
          <p:spPr>
            <a:xfrm>
              <a:off x="8313" y="1499797"/>
              <a:ext cx="342068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12317141" y="6934200"/>
            <a:ext cx="2571750" cy="2686050"/>
            <a:chOff x="0" y="0"/>
            <a:chExt cx="621258" cy="64886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21258" cy="648869"/>
            </a:xfrm>
            <a:custGeom>
              <a:avLst/>
              <a:gdLst/>
              <a:ahLst/>
              <a:cxnLst/>
              <a:rect r="r" b="b" t="t" l="l"/>
              <a:pathLst>
                <a:path h="648869" w="621258">
                  <a:moveTo>
                    <a:pt x="0" y="0"/>
                  </a:moveTo>
                  <a:lnTo>
                    <a:pt x="621258" y="0"/>
                  </a:lnTo>
                  <a:lnTo>
                    <a:pt x="621258" y="648869"/>
                  </a:lnTo>
                  <a:lnTo>
                    <a:pt x="0" y="648869"/>
                  </a:lnTo>
                  <a:close/>
                </a:path>
              </a:pathLst>
            </a:custGeom>
            <a:blipFill>
              <a:blip r:embed="rId8"/>
              <a:stretch>
                <a:fillRect l="-28382" t="0" r="-28382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5A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8953500"/>
            <a:chOff x="0" y="0"/>
            <a:chExt cx="1289737" cy="1387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387131"/>
            </a:xfrm>
            <a:custGeom>
              <a:avLst/>
              <a:gdLst/>
              <a:ahLst/>
              <a:cxnLst/>
              <a:rect r="r" b="b" t="t" l="l"/>
              <a:pathLst>
                <a:path h="1387131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387131"/>
                  </a:lnTo>
                  <a:lnTo>
                    <a:pt x="0" y="1387131"/>
                  </a:lnTo>
                  <a:close/>
                </a:path>
              </a:pathLst>
            </a:custGeom>
            <a:blipFill>
              <a:blip r:embed="rId2"/>
              <a:stretch>
                <a:fillRect l="0" t="-258" r="0" b="-25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689790" y="6302533"/>
            <a:ext cx="7569510" cy="295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191"/>
              </a:lnSpc>
              <a:spcBef>
                <a:spcPct val="0"/>
              </a:spcBef>
            </a:pPr>
            <a:r>
              <a:rPr lang="en-US" b="true" sz="11191" spc="-223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Technologies Used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5A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8953500"/>
            <a:chOff x="0" y="0"/>
            <a:chExt cx="1289737" cy="1387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387131"/>
            </a:xfrm>
            <a:custGeom>
              <a:avLst/>
              <a:gdLst/>
              <a:ahLst/>
              <a:cxnLst/>
              <a:rect r="r" b="b" t="t" l="l"/>
              <a:pathLst>
                <a:path h="1387131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387131"/>
                  </a:lnTo>
                  <a:lnTo>
                    <a:pt x="0" y="1387131"/>
                  </a:lnTo>
                  <a:close/>
                </a:path>
              </a:pathLst>
            </a:custGeom>
            <a:blipFill>
              <a:blip r:embed="rId2"/>
              <a:stretch>
                <a:fillRect l="0" t="-258" r="0" b="-25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74106" y="5388307"/>
            <a:ext cx="7147144" cy="4110976"/>
            <a:chOff x="0" y="0"/>
            <a:chExt cx="9529525" cy="5481301"/>
          </a:xfrm>
        </p:grpSpPr>
        <p:sp>
          <p:nvSpPr>
            <p:cNvPr name="AutoShape 5" id="5"/>
            <p:cNvSpPr/>
            <p:nvPr/>
          </p:nvSpPr>
          <p:spPr>
            <a:xfrm>
              <a:off x="0" y="12700"/>
              <a:ext cx="8962947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435591"/>
              <a:ext cx="9529525" cy="504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9"/>
                </a:lnSpc>
              </a:pPr>
              <a:r>
                <a:rPr lang="en-US" sz="26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system uses a Client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–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Server architecture.</a:t>
              </a:r>
            </a:p>
            <a:p>
              <a:pPr algn="l" marL="0" indent="0" lvl="0">
                <a:lnSpc>
                  <a:spcPts val="3779"/>
                </a:lnSpc>
              </a:pP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The user interface is built with HTML, </a:t>
              </a:r>
              <a:r>
                <a:rPr lang="en-US" b="true" sz="2699" u="none">
                  <a:solidFill>
                    <a:srgbClr val="F0F4F8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Bootstrap CSS,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and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Java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cript, providing a smooth and interactive experience.</a:t>
              </a:r>
            </a:p>
            <a:p>
              <a:pPr algn="l" marL="0" indent="0" lvl="0">
                <a:lnSpc>
                  <a:spcPts val="3779"/>
                </a:lnSpc>
              </a:pP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The Laravel 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ramework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handles</a:t>
              </a:r>
              <a:r>
                <a:rPr lang="en-US" sz="2699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business logic and data management, ensuring that all system requests are processed accurately and efficiently.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474106" y="1190625"/>
            <a:ext cx="7418039" cy="298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79"/>
              </a:lnSpc>
            </a:pPr>
            <a:r>
              <a:rPr lang="en-US" b="true" sz="11279" spc="-225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</a:t>
            </a:r>
            <a:r>
              <a:rPr lang="en-US" b="true" sz="11279" spc="-225" u="none">
                <a:solidFill>
                  <a:srgbClr val="F0F4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tem Architecture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B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8953500"/>
            <a:chOff x="0" y="0"/>
            <a:chExt cx="1289737" cy="1387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737" cy="1387131"/>
            </a:xfrm>
            <a:custGeom>
              <a:avLst/>
              <a:gdLst/>
              <a:ahLst/>
              <a:cxnLst/>
              <a:rect r="r" b="b" t="t" l="l"/>
              <a:pathLst>
                <a:path h="1387131" w="1289737">
                  <a:moveTo>
                    <a:pt x="0" y="0"/>
                  </a:moveTo>
                  <a:lnTo>
                    <a:pt x="1289737" y="0"/>
                  </a:lnTo>
                  <a:lnTo>
                    <a:pt x="1289737" y="1387131"/>
                  </a:lnTo>
                  <a:lnTo>
                    <a:pt x="0" y="1387131"/>
                  </a:lnTo>
                  <a:close/>
                </a:path>
              </a:pathLst>
            </a:custGeom>
            <a:blipFill>
              <a:blip r:embed="rId2"/>
              <a:stretch>
                <a:fillRect l="0" t="-258" r="0" b="-25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34675" y="6830630"/>
            <a:ext cx="5608889" cy="2789620"/>
            <a:chOff x="0" y="0"/>
            <a:chExt cx="7478518" cy="3719494"/>
          </a:xfrm>
        </p:grpSpPr>
        <p:sp>
          <p:nvSpPr>
            <p:cNvPr name="AutoShape 5" id="5"/>
            <p:cNvSpPr/>
            <p:nvPr/>
          </p:nvSpPr>
          <p:spPr>
            <a:xfrm>
              <a:off x="0" y="12700"/>
              <a:ext cx="7082305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76225"/>
              <a:ext cx="7478518" cy="3443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2100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he CineBook system is developed on the PHP platform using the Laravel framework.</a:t>
              </a:r>
            </a:p>
            <a:p>
              <a:pPr algn="l" marL="0" indent="0" lvl="0">
                <a:lnSpc>
                  <a:spcPts val="2940"/>
                </a:lnSpc>
              </a:pPr>
              <a:r>
                <a:rPr lang="en-US" sz="2100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It follows the Client–Server model, allowing efficient request handling and real-time data processing.</a:t>
              </a:r>
            </a:p>
            <a:p>
              <a:pPr algn="l" marL="0" indent="0" lvl="0">
                <a:lnSpc>
                  <a:spcPts val="2940"/>
                </a:lnSpc>
              </a:pPr>
              <a:r>
                <a:rPr lang="en-US" sz="2100" u="none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MySQL is used to manage centralized and structured system data.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734675" y="819150"/>
            <a:ext cx="6886575" cy="263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</a:pPr>
            <a:r>
              <a:rPr lang="en-US" b="true" sz="9999" spc="-199" u="none">
                <a:solidFill>
                  <a:srgbClr val="A9BDD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Backend Technology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590464" y="3454399"/>
            <a:ext cx="5753100" cy="1214438"/>
            <a:chOff x="0" y="0"/>
            <a:chExt cx="7670800" cy="1619251"/>
          </a:xfrm>
        </p:grpSpPr>
        <p:sp>
          <p:nvSpPr>
            <p:cNvPr name="AutoShape 9" id="9"/>
            <p:cNvSpPr/>
            <p:nvPr/>
          </p:nvSpPr>
          <p:spPr>
            <a:xfrm>
              <a:off x="0" y="12700"/>
              <a:ext cx="7264400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66700"/>
              <a:ext cx="7670800" cy="1352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PHP - LARAVEL FRAMEWORK</a:t>
              </a:r>
            </a:p>
            <a:p>
              <a:pPr algn="l" marL="647695" indent="-323848" lvl="1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MySQL (Database)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666750"/>
            <a:ext cx="6674097" cy="1785057"/>
            <a:chOff x="0" y="0"/>
            <a:chExt cx="8898796" cy="238007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8898796" cy="619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99"/>
                </a:lnSpc>
              </a:pPr>
              <a:r>
                <a:rPr lang="en-US" sz="3399" spc="-67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HTML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1574" y="1248621"/>
              <a:ext cx="8877223" cy="1131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Provides</a:t>
              </a:r>
              <a:r>
                <a:rPr lang="en-US" sz="24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the basic structure of the user interface.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21574" y="985096"/>
              <a:ext cx="8877223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734675" y="3352800"/>
            <a:ext cx="6674097" cy="1727763"/>
            <a:chOff x="0" y="0"/>
            <a:chExt cx="8898796" cy="230368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8898796" cy="591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9"/>
                </a:lnSpc>
              </a:pPr>
              <a:r>
                <a:rPr lang="en-US" sz="3299" spc="-65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BOOTSTRAP CSS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1574" y="1210310"/>
              <a:ext cx="8877223" cy="1093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Ha</a:t>
              </a:r>
              <a:r>
                <a:rPr lang="en-US" sz="23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ndles layout, styling, and responsive design for web pages.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21574" y="956309"/>
              <a:ext cx="8877223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734675" y="6038850"/>
            <a:ext cx="6524625" cy="1727763"/>
            <a:chOff x="0" y="0"/>
            <a:chExt cx="8699500" cy="230368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8699500" cy="5911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99"/>
                </a:lnSpc>
              </a:pPr>
              <a:r>
                <a:rPr lang="en-US" sz="3299" spc="-65">
                  <a:solidFill>
                    <a:srgbClr val="A9BDDB"/>
                  </a:solidFill>
                  <a:latin typeface="TT Ramillas"/>
                  <a:ea typeface="TT Ramillas"/>
                  <a:cs typeface="TT Ramillas"/>
                  <a:sym typeface="TT Ramillas"/>
                </a:rPr>
                <a:t>JAVASCRIPT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1090" y="1210310"/>
              <a:ext cx="8678410" cy="1093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399">
                  <a:solidFill>
                    <a:srgbClr val="F0F4F8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nhances user interaction and dynamic behavior in the web application.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21090" y="956309"/>
              <a:ext cx="8678410" cy="0"/>
            </a:xfrm>
            <a:prstGeom prst="line">
              <a:avLst/>
            </a:prstGeom>
            <a:ln cap="flat" w="25400">
              <a:solidFill>
                <a:srgbClr val="A9BDD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666750" y="8724900"/>
            <a:ext cx="895350" cy="895350"/>
            <a:chOff x="0" y="0"/>
            <a:chExt cx="1193800" cy="119380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193800" cy="119380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0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302457" y="301921"/>
              <a:ext cx="588886" cy="589958"/>
            </a:xfrm>
            <a:custGeom>
              <a:avLst/>
              <a:gdLst/>
              <a:ahLst/>
              <a:cxnLst/>
              <a:rect r="r" b="b" t="t" l="l"/>
              <a:pathLst>
                <a:path h="589958" w="588886">
                  <a:moveTo>
                    <a:pt x="0" y="0"/>
                  </a:moveTo>
                  <a:lnTo>
                    <a:pt x="588886" y="0"/>
                  </a:lnTo>
                  <a:lnTo>
                    <a:pt x="588886" y="589958"/>
                  </a:lnTo>
                  <a:lnTo>
                    <a:pt x="0" y="589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666750" y="3454399"/>
            <a:ext cx="8850204" cy="5905500"/>
          </a:xfrm>
          <a:custGeom>
            <a:avLst/>
            <a:gdLst/>
            <a:ahLst/>
            <a:cxnLst/>
            <a:rect r="r" b="b" t="t" l="l"/>
            <a:pathLst>
              <a:path h="5905500" w="8850204">
                <a:moveTo>
                  <a:pt x="0" y="0"/>
                </a:moveTo>
                <a:lnTo>
                  <a:pt x="8850204" y="0"/>
                </a:lnTo>
                <a:lnTo>
                  <a:pt x="8850204" y="5905500"/>
                </a:lnTo>
                <a:lnTo>
                  <a:pt x="0" y="5905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66750" y="790575"/>
            <a:ext cx="9791000" cy="241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0"/>
              </a:lnSpc>
              <a:spcBef>
                <a:spcPct val="0"/>
              </a:spcBef>
            </a:pPr>
            <a:r>
              <a:rPr lang="en-US" b="true" sz="9100" spc="-182">
                <a:solidFill>
                  <a:srgbClr val="A9BDD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Frontend Technologies Used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TCA Cine</dc:description>
  <dc:identifier>DAG_sxVOQr0</dc:identifier>
  <dcterms:modified xsi:type="dcterms:W3CDTF">2011-08-01T06:04:30Z</dcterms:modified>
  <cp:revision>1</cp:revision>
  <dc:title>Copy of Presentation - TCA Cine</dc:title>
</cp:coreProperties>
</file>